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100" d="100"/>
          <a:sy n="100" d="100"/>
        </p:scale>
        <p:origin x="540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0D859-2979-472D-9037-BA28BC53F57E}" type="datetimeFigureOut">
              <a:rPr kumimoji="1" lang="ja-JP" altLang="en-US" smtClean="0"/>
              <a:t>2023/6/13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BDBD6-A57F-4F3F-BBC9-3234B400D97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80794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0D859-2979-472D-9037-BA28BC53F57E}" type="datetimeFigureOut">
              <a:rPr kumimoji="1" lang="ja-JP" altLang="en-US" smtClean="0"/>
              <a:t>2023/6/13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BDBD6-A57F-4F3F-BBC9-3234B400D97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51619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0D859-2979-472D-9037-BA28BC53F57E}" type="datetimeFigureOut">
              <a:rPr kumimoji="1" lang="ja-JP" altLang="en-US" smtClean="0"/>
              <a:t>2023/6/13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BDBD6-A57F-4F3F-BBC9-3234B400D97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860531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0D859-2979-472D-9037-BA28BC53F57E}" type="datetimeFigureOut">
              <a:rPr kumimoji="1" lang="ja-JP" altLang="en-US" smtClean="0"/>
              <a:t>2023/6/13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BDBD6-A57F-4F3F-BBC9-3234B400D97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433154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0D859-2979-472D-9037-BA28BC53F57E}" type="datetimeFigureOut">
              <a:rPr kumimoji="1" lang="ja-JP" altLang="en-US" smtClean="0"/>
              <a:t>2023/6/13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BDBD6-A57F-4F3F-BBC9-3234B400D97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906052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0D859-2979-472D-9037-BA28BC53F57E}" type="datetimeFigureOut">
              <a:rPr kumimoji="1" lang="ja-JP" altLang="en-US" smtClean="0"/>
              <a:t>2023/6/13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BDBD6-A57F-4F3F-BBC9-3234B400D97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256025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0D859-2979-472D-9037-BA28BC53F57E}" type="datetimeFigureOut">
              <a:rPr kumimoji="1" lang="ja-JP" altLang="en-US" smtClean="0"/>
              <a:t>2023/6/13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BDBD6-A57F-4F3F-BBC9-3234B400D97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774097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0D859-2979-472D-9037-BA28BC53F57E}" type="datetimeFigureOut">
              <a:rPr kumimoji="1" lang="ja-JP" altLang="en-US" smtClean="0"/>
              <a:t>2023/6/13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BDBD6-A57F-4F3F-BBC9-3234B400D97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064697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0D859-2979-472D-9037-BA28BC53F57E}" type="datetimeFigureOut">
              <a:rPr kumimoji="1" lang="ja-JP" altLang="en-US" smtClean="0"/>
              <a:t>2023/6/13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BDBD6-A57F-4F3F-BBC9-3234B400D97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680648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0D859-2979-472D-9037-BA28BC53F57E}" type="datetimeFigureOut">
              <a:rPr kumimoji="1" lang="ja-JP" altLang="en-US" smtClean="0"/>
              <a:t>2023/6/13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BDBD6-A57F-4F3F-BBC9-3234B400D97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17840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0D859-2979-472D-9037-BA28BC53F57E}" type="datetimeFigureOut">
              <a:rPr kumimoji="1" lang="ja-JP" altLang="en-US" smtClean="0"/>
              <a:t>2023/6/13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BDBD6-A57F-4F3F-BBC9-3234B400D97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491511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B0D859-2979-472D-9037-BA28BC53F57E}" type="datetimeFigureOut">
              <a:rPr kumimoji="1" lang="ja-JP" altLang="en-US" smtClean="0"/>
              <a:t>2023/6/13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4BDBD6-A57F-4F3F-BBC9-3234B400D97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352226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/>
        </p:nvSpPr>
        <p:spPr bwMode="auto">
          <a:xfrm>
            <a:off x="4677633" y="252961"/>
            <a:ext cx="3338585" cy="278942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b"/>
          <a:lstStyle/>
          <a:p>
            <a:pPr eaLnBrk="1" hangingPunct="1">
              <a:lnSpc>
                <a:spcPts val="1800"/>
              </a:lnSpc>
              <a:defRPr/>
            </a:pPr>
            <a:r>
              <a:rPr lang="zh-TW" altLang="en-US" sz="1200" b="0" dirty="0">
                <a:solidFill>
                  <a:schemeClr val="tx1"/>
                </a:solidFill>
                <a:latin typeface="+mn-ea"/>
                <a:ea typeface="ＭＳ Ｐゴシック" charset="-128"/>
              </a:rPr>
              <a:t>事業実施主体</a:t>
            </a:r>
            <a:endParaRPr lang="en-US" altLang="zh-TW" sz="1200" dirty="0">
              <a:latin typeface="+mn-ea"/>
              <a:ea typeface="ＭＳ Ｐゴシック" charset="-128"/>
            </a:endParaRPr>
          </a:p>
          <a:p>
            <a:pPr eaLnBrk="1" hangingPunct="1">
              <a:lnSpc>
                <a:spcPts val="1800"/>
              </a:lnSpc>
              <a:defRPr/>
            </a:pPr>
            <a:r>
              <a:rPr lang="ja-JP" altLang="en-US" sz="1200" b="0" dirty="0">
                <a:solidFill>
                  <a:schemeClr val="tx1"/>
                </a:solidFill>
                <a:latin typeface="+mn-ea"/>
                <a:ea typeface="ＭＳ Ｐゴシック" charset="-128"/>
              </a:rPr>
              <a:t>　〇〇〇〇〇〇〇〇〇</a:t>
            </a:r>
            <a:endParaRPr lang="zh-TW" altLang="en-US" sz="1200" b="0" dirty="0">
              <a:solidFill>
                <a:schemeClr val="tx1"/>
              </a:solidFill>
              <a:latin typeface="+mn-ea"/>
              <a:ea typeface="ＭＳ Ｐゴシック" charset="-128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8016218" y="1"/>
            <a:ext cx="1127782" cy="618186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kumimoji="1" lang="en-US" altLang="ja-JP" sz="1400" b="1" dirty="0">
                <a:solidFill>
                  <a:schemeClr val="tx1"/>
                </a:solidFill>
              </a:rPr>
              <a:t>※</a:t>
            </a:r>
            <a:r>
              <a:rPr kumimoji="1" lang="ja-JP" altLang="en-US" sz="1400" b="1" dirty="0">
                <a:solidFill>
                  <a:schemeClr val="tx1"/>
                </a:solidFill>
              </a:rPr>
              <a:t>申込Ｎｏ</a:t>
            </a:r>
          </a:p>
        </p:txBody>
      </p:sp>
      <p:grpSp>
        <p:nvGrpSpPr>
          <p:cNvPr id="7" name="グループ化 6"/>
          <p:cNvGrpSpPr/>
          <p:nvPr/>
        </p:nvGrpSpPr>
        <p:grpSpPr>
          <a:xfrm>
            <a:off x="138113" y="6282468"/>
            <a:ext cx="8871082" cy="514350"/>
            <a:chOff x="138113" y="6282468"/>
            <a:chExt cx="8934866" cy="514350"/>
          </a:xfrm>
        </p:grpSpPr>
        <p:sp>
          <p:nvSpPr>
            <p:cNvPr id="8" name="正方形/長方形 7"/>
            <p:cNvSpPr/>
            <p:nvPr/>
          </p:nvSpPr>
          <p:spPr bwMode="auto">
            <a:xfrm>
              <a:off x="138113" y="6282468"/>
              <a:ext cx="7057817" cy="514350"/>
            </a:xfrm>
            <a:prstGeom prst="rect">
              <a:avLst/>
            </a:prstGeom>
            <a:noFill/>
            <a:ln w="12700" cap="flat" cmpd="sng" algn="ctr">
              <a:solidFill>
                <a:srgbClr val="76B53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ja-JP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HGP創英角ｺﾞｼｯｸUB" pitchFamily="50" charset="-128"/>
              </a:endParaRPr>
            </a:p>
          </p:txBody>
        </p:sp>
        <p:sp>
          <p:nvSpPr>
            <p:cNvPr id="9" name="正方形/長方形 8"/>
            <p:cNvSpPr/>
            <p:nvPr/>
          </p:nvSpPr>
          <p:spPr bwMode="auto">
            <a:xfrm>
              <a:off x="7195930" y="6282468"/>
              <a:ext cx="625683" cy="514350"/>
            </a:xfrm>
            <a:prstGeom prst="rect">
              <a:avLst/>
            </a:prstGeom>
            <a:noFill/>
            <a:ln w="12700" cap="flat" cmpd="sng" algn="ctr">
              <a:solidFill>
                <a:srgbClr val="76B53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ja-JP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HGP創英角ｺﾞｼｯｸUB" pitchFamily="50" charset="-128"/>
              </a:endParaRPr>
            </a:p>
          </p:txBody>
        </p:sp>
        <p:sp>
          <p:nvSpPr>
            <p:cNvPr id="10" name="正方形/長方形 9"/>
            <p:cNvSpPr/>
            <p:nvPr/>
          </p:nvSpPr>
          <p:spPr bwMode="auto">
            <a:xfrm>
              <a:off x="7821613" y="6282468"/>
              <a:ext cx="625683" cy="514350"/>
            </a:xfrm>
            <a:prstGeom prst="rect">
              <a:avLst/>
            </a:prstGeom>
            <a:noFill/>
            <a:ln w="12700" cap="flat" cmpd="sng" algn="ctr">
              <a:solidFill>
                <a:srgbClr val="76B53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ja-JP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HGP創英角ｺﾞｼｯｸUB" pitchFamily="50" charset="-128"/>
              </a:endParaRPr>
            </a:p>
          </p:txBody>
        </p:sp>
        <p:sp>
          <p:nvSpPr>
            <p:cNvPr id="11" name="正方形/長方形 10"/>
            <p:cNvSpPr/>
            <p:nvPr/>
          </p:nvSpPr>
          <p:spPr bwMode="auto">
            <a:xfrm>
              <a:off x="8447296" y="6282468"/>
              <a:ext cx="625683" cy="514350"/>
            </a:xfrm>
            <a:prstGeom prst="rect">
              <a:avLst/>
            </a:prstGeom>
            <a:noFill/>
            <a:ln w="12700" cap="flat" cmpd="sng" algn="ctr">
              <a:solidFill>
                <a:srgbClr val="76B53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ja-JP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HGP創英角ｺﾞｼｯｸUB" pitchFamily="50" charset="-128"/>
              </a:endParaRPr>
            </a:p>
          </p:txBody>
        </p:sp>
      </p:grpSp>
      <p:sp>
        <p:nvSpPr>
          <p:cNvPr id="15" name="正方形/長方形 62"/>
          <p:cNvSpPr>
            <a:spLocks noChangeArrowheads="1"/>
          </p:cNvSpPr>
          <p:nvPr/>
        </p:nvSpPr>
        <p:spPr bwMode="auto">
          <a:xfrm>
            <a:off x="138114" y="899556"/>
            <a:ext cx="927244" cy="204930"/>
          </a:xfrm>
          <a:prstGeom prst="rect">
            <a:avLst/>
          </a:prstGeom>
          <a:solidFill>
            <a:srgbClr val="76B531"/>
          </a:solidFill>
          <a:ln w="12700" algn="ctr">
            <a:solidFill>
              <a:srgbClr val="76B53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200" b="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背景と目的</a:t>
            </a:r>
            <a:endParaRPr lang="en-US" altLang="ja-JP" sz="1200" b="0" dirty="0">
              <a:solidFill>
                <a:schemeClr val="bg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16" name="正方形/長方形 15"/>
          <p:cNvSpPr/>
          <p:nvPr/>
        </p:nvSpPr>
        <p:spPr bwMode="auto">
          <a:xfrm>
            <a:off x="138113" y="1111783"/>
            <a:ext cx="4339691" cy="937554"/>
          </a:xfrm>
          <a:prstGeom prst="rect">
            <a:avLst/>
          </a:prstGeom>
          <a:noFill/>
          <a:ln w="12700" cap="flat" cmpd="sng" algn="ctr">
            <a:solidFill>
              <a:srgbClr val="76B53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ja-JP" altLang="en-US" sz="1100" b="0" dirty="0">
              <a:solidFill>
                <a:schemeClr val="tx1"/>
              </a:solidFill>
              <a:latin typeface="+mn-ea"/>
              <a:ea typeface="+mn-ea"/>
            </a:endParaRPr>
          </a:p>
        </p:txBody>
      </p:sp>
      <p:sp>
        <p:nvSpPr>
          <p:cNvPr id="17" name="正方形/長方形 106"/>
          <p:cNvSpPr>
            <a:spLocks noChangeArrowheads="1"/>
          </p:cNvSpPr>
          <p:nvPr/>
        </p:nvSpPr>
        <p:spPr bwMode="auto">
          <a:xfrm>
            <a:off x="138113" y="2504147"/>
            <a:ext cx="4339691" cy="2842982"/>
          </a:xfrm>
          <a:prstGeom prst="rect">
            <a:avLst/>
          </a:prstGeom>
          <a:noFill/>
          <a:ln w="12700" algn="ctr">
            <a:solidFill>
              <a:srgbClr val="76B53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1200" b="0">
              <a:latin typeface="HGP創英角ｺﾞｼｯｸUB" panose="020B0900000000000000" pitchFamily="50" charset="-128"/>
            </a:endParaRPr>
          </a:p>
        </p:txBody>
      </p:sp>
      <p:sp>
        <p:nvSpPr>
          <p:cNvPr id="18" name="正方形/長方形 107"/>
          <p:cNvSpPr>
            <a:spLocks noChangeArrowheads="1"/>
          </p:cNvSpPr>
          <p:nvPr/>
        </p:nvSpPr>
        <p:spPr bwMode="auto">
          <a:xfrm>
            <a:off x="128588" y="2260889"/>
            <a:ext cx="1947862" cy="233732"/>
          </a:xfrm>
          <a:prstGeom prst="rect">
            <a:avLst/>
          </a:prstGeom>
          <a:solidFill>
            <a:srgbClr val="76B531"/>
          </a:solidFill>
          <a:ln w="12700" algn="ctr">
            <a:solidFill>
              <a:srgbClr val="76B53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ja-JP" altLang="en-US" sz="1200" b="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実施体制・連携グループ（図）</a:t>
            </a:r>
            <a:endParaRPr lang="en-US" altLang="ja-JP" sz="1200" b="0" dirty="0">
              <a:solidFill>
                <a:schemeClr val="bg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21" name="正方形/長方形 20"/>
          <p:cNvSpPr/>
          <p:nvPr/>
        </p:nvSpPr>
        <p:spPr>
          <a:xfrm>
            <a:off x="138113" y="6078828"/>
            <a:ext cx="1378039" cy="20364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200" b="1" dirty="0">
                <a:solidFill>
                  <a:schemeClr val="tx1"/>
                </a:solidFill>
              </a:rPr>
              <a:t>※</a:t>
            </a:r>
            <a:r>
              <a:rPr kumimoji="1" lang="ja-JP" altLang="en-US" sz="1200" b="1" dirty="0">
                <a:solidFill>
                  <a:schemeClr val="tx1"/>
                </a:solidFill>
              </a:rPr>
              <a:t>委員のコメント</a:t>
            </a:r>
          </a:p>
        </p:txBody>
      </p:sp>
      <p:sp>
        <p:nvSpPr>
          <p:cNvPr id="23" name="正方形/長方形 106"/>
          <p:cNvSpPr>
            <a:spLocks noChangeArrowheads="1"/>
          </p:cNvSpPr>
          <p:nvPr/>
        </p:nvSpPr>
        <p:spPr bwMode="auto">
          <a:xfrm>
            <a:off x="4669504" y="1143451"/>
            <a:ext cx="4339691" cy="4203678"/>
          </a:xfrm>
          <a:prstGeom prst="rect">
            <a:avLst/>
          </a:prstGeom>
          <a:noFill/>
          <a:ln w="12700" algn="ctr">
            <a:solidFill>
              <a:srgbClr val="76B53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1200" b="0">
              <a:latin typeface="HGP創英角ｺﾞｼｯｸUB" panose="020B0900000000000000" pitchFamily="50" charset="-128"/>
            </a:endParaRPr>
          </a:p>
        </p:txBody>
      </p:sp>
      <p:sp>
        <p:nvSpPr>
          <p:cNvPr id="24" name="正方形/長方形 62"/>
          <p:cNvSpPr>
            <a:spLocks noChangeArrowheads="1"/>
          </p:cNvSpPr>
          <p:nvPr/>
        </p:nvSpPr>
        <p:spPr bwMode="auto">
          <a:xfrm>
            <a:off x="4669503" y="920772"/>
            <a:ext cx="4325390" cy="208855"/>
          </a:xfrm>
          <a:prstGeom prst="rect">
            <a:avLst/>
          </a:prstGeom>
          <a:solidFill>
            <a:srgbClr val="76B531"/>
          </a:solidFill>
          <a:ln w="12700" algn="ctr">
            <a:solidFill>
              <a:srgbClr val="76B53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200" b="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事業内容（本事業における具体的な実施項目）</a:t>
            </a:r>
            <a:endParaRPr lang="en-US" altLang="ja-JP" sz="1200" b="0" dirty="0">
              <a:solidFill>
                <a:schemeClr val="bg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25" name="正方形/長方形 24"/>
          <p:cNvSpPr/>
          <p:nvPr/>
        </p:nvSpPr>
        <p:spPr>
          <a:xfrm>
            <a:off x="7145546" y="6078828"/>
            <a:ext cx="1863649" cy="19654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200" b="1" dirty="0">
                <a:solidFill>
                  <a:schemeClr val="tx1"/>
                </a:solidFill>
              </a:rPr>
              <a:t>※</a:t>
            </a:r>
            <a:r>
              <a:rPr lang="ja-JP" altLang="en-US" sz="1200" b="1" dirty="0">
                <a:solidFill>
                  <a:schemeClr val="tx1"/>
                </a:solidFill>
              </a:rPr>
              <a:t>評価</a:t>
            </a:r>
            <a:endParaRPr kumimoji="1" lang="ja-JP" altLang="en-US" sz="1200" b="1" dirty="0">
              <a:solidFill>
                <a:schemeClr val="tx1"/>
              </a:solidFill>
            </a:endParaRPr>
          </a:p>
        </p:txBody>
      </p:sp>
      <p:sp>
        <p:nvSpPr>
          <p:cNvPr id="28" name="正方形/長方形 27"/>
          <p:cNvSpPr/>
          <p:nvPr/>
        </p:nvSpPr>
        <p:spPr bwMode="auto">
          <a:xfrm>
            <a:off x="138113" y="5429500"/>
            <a:ext cx="8859417" cy="552057"/>
          </a:xfrm>
          <a:prstGeom prst="rect">
            <a:avLst/>
          </a:prstGeom>
          <a:noFill/>
          <a:ln w="12700" cap="flat" cmpd="sng" algn="ctr">
            <a:solidFill>
              <a:srgbClr val="76B53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endParaRPr lang="ja-JP" alt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HGP創英角ｺﾞｼｯｸUB" pitchFamily="50" charset="-128"/>
            </a:endParaRPr>
          </a:p>
        </p:txBody>
      </p:sp>
      <p:sp>
        <p:nvSpPr>
          <p:cNvPr id="33" name="正方形/長方形 62"/>
          <p:cNvSpPr>
            <a:spLocks noChangeArrowheads="1"/>
          </p:cNvSpPr>
          <p:nvPr/>
        </p:nvSpPr>
        <p:spPr bwMode="auto">
          <a:xfrm>
            <a:off x="138112" y="5429500"/>
            <a:ext cx="927245" cy="193659"/>
          </a:xfrm>
          <a:prstGeom prst="rect">
            <a:avLst/>
          </a:prstGeom>
          <a:solidFill>
            <a:srgbClr val="76B531"/>
          </a:solidFill>
          <a:ln w="12700" algn="ctr">
            <a:solidFill>
              <a:srgbClr val="76B53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200" b="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スケジュール</a:t>
            </a:r>
            <a:endParaRPr lang="en-US" altLang="ja-JP" sz="1200" b="0" dirty="0">
              <a:solidFill>
                <a:schemeClr val="bg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34" name="正方形/長方形 62"/>
          <p:cNvSpPr>
            <a:spLocks noChangeArrowheads="1"/>
          </p:cNvSpPr>
          <p:nvPr/>
        </p:nvSpPr>
        <p:spPr bwMode="auto">
          <a:xfrm>
            <a:off x="1089777" y="5429500"/>
            <a:ext cx="1116000" cy="193659"/>
          </a:xfrm>
          <a:prstGeom prst="rect">
            <a:avLst/>
          </a:prstGeom>
          <a:solidFill>
            <a:schemeClr val="accent2">
              <a:lumMod val="75000"/>
            </a:schemeClr>
          </a:solidFill>
          <a:ln w="12700" algn="ctr">
            <a:solidFill>
              <a:srgbClr val="76B53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200" b="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７月</a:t>
            </a:r>
            <a:endParaRPr lang="en-US" altLang="ja-JP" sz="1200" b="0" dirty="0">
              <a:solidFill>
                <a:schemeClr val="bg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35" name="正方形/長方形 62"/>
          <p:cNvSpPr>
            <a:spLocks noChangeArrowheads="1"/>
          </p:cNvSpPr>
          <p:nvPr/>
        </p:nvSpPr>
        <p:spPr bwMode="auto">
          <a:xfrm>
            <a:off x="2221296" y="5429500"/>
            <a:ext cx="1116000" cy="193659"/>
          </a:xfrm>
          <a:prstGeom prst="rect">
            <a:avLst/>
          </a:prstGeom>
          <a:solidFill>
            <a:schemeClr val="accent2">
              <a:lumMod val="75000"/>
            </a:schemeClr>
          </a:solidFill>
          <a:ln w="12700" algn="ctr">
            <a:solidFill>
              <a:srgbClr val="76B53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200" b="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８月</a:t>
            </a:r>
            <a:endParaRPr lang="en-US" altLang="ja-JP" sz="1200" b="0" dirty="0">
              <a:solidFill>
                <a:schemeClr val="bg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36" name="正方形/長方形 62"/>
          <p:cNvSpPr>
            <a:spLocks noChangeArrowheads="1"/>
          </p:cNvSpPr>
          <p:nvPr/>
        </p:nvSpPr>
        <p:spPr bwMode="auto">
          <a:xfrm>
            <a:off x="3352815" y="5429500"/>
            <a:ext cx="1116000" cy="193659"/>
          </a:xfrm>
          <a:prstGeom prst="rect">
            <a:avLst/>
          </a:prstGeom>
          <a:solidFill>
            <a:schemeClr val="accent2">
              <a:lumMod val="75000"/>
            </a:schemeClr>
          </a:solidFill>
          <a:ln w="12700" algn="ctr">
            <a:solidFill>
              <a:srgbClr val="76B53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200" b="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９月</a:t>
            </a:r>
            <a:endParaRPr lang="en-US" altLang="ja-JP" sz="1200" b="0" dirty="0">
              <a:solidFill>
                <a:schemeClr val="bg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37" name="正方形/長方形 62"/>
          <p:cNvSpPr>
            <a:spLocks noChangeArrowheads="1"/>
          </p:cNvSpPr>
          <p:nvPr/>
        </p:nvSpPr>
        <p:spPr bwMode="auto">
          <a:xfrm>
            <a:off x="4484334" y="5429500"/>
            <a:ext cx="1116000" cy="193659"/>
          </a:xfrm>
          <a:prstGeom prst="rect">
            <a:avLst/>
          </a:prstGeom>
          <a:solidFill>
            <a:schemeClr val="accent2">
              <a:lumMod val="75000"/>
            </a:schemeClr>
          </a:solidFill>
          <a:ln w="12700" algn="ctr">
            <a:solidFill>
              <a:srgbClr val="76B53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200" b="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１０月</a:t>
            </a:r>
            <a:endParaRPr lang="en-US" altLang="ja-JP" sz="1200" b="0" dirty="0">
              <a:solidFill>
                <a:schemeClr val="bg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38" name="正方形/長方形 62"/>
          <p:cNvSpPr>
            <a:spLocks noChangeArrowheads="1"/>
          </p:cNvSpPr>
          <p:nvPr/>
        </p:nvSpPr>
        <p:spPr bwMode="auto">
          <a:xfrm>
            <a:off x="5615853" y="5429500"/>
            <a:ext cx="1116000" cy="193659"/>
          </a:xfrm>
          <a:prstGeom prst="rect">
            <a:avLst/>
          </a:prstGeom>
          <a:solidFill>
            <a:schemeClr val="accent2">
              <a:lumMod val="75000"/>
            </a:schemeClr>
          </a:solidFill>
          <a:ln w="12700" algn="ctr">
            <a:solidFill>
              <a:srgbClr val="76B53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200" b="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１１月</a:t>
            </a:r>
            <a:endParaRPr lang="en-US" altLang="ja-JP" sz="1200" b="0" dirty="0">
              <a:solidFill>
                <a:schemeClr val="bg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39" name="正方形/長方形 62"/>
          <p:cNvSpPr>
            <a:spLocks noChangeArrowheads="1"/>
          </p:cNvSpPr>
          <p:nvPr/>
        </p:nvSpPr>
        <p:spPr bwMode="auto">
          <a:xfrm>
            <a:off x="6747372" y="5429500"/>
            <a:ext cx="1116000" cy="193659"/>
          </a:xfrm>
          <a:prstGeom prst="rect">
            <a:avLst/>
          </a:prstGeom>
          <a:solidFill>
            <a:schemeClr val="accent2">
              <a:lumMod val="75000"/>
            </a:schemeClr>
          </a:solidFill>
          <a:ln w="12700" algn="ctr">
            <a:solidFill>
              <a:srgbClr val="76B53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200" b="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１２月</a:t>
            </a:r>
            <a:endParaRPr lang="en-US" altLang="ja-JP" sz="1200" b="0" dirty="0">
              <a:solidFill>
                <a:schemeClr val="bg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40" name="正方形/長方形 62"/>
          <p:cNvSpPr>
            <a:spLocks noChangeArrowheads="1"/>
          </p:cNvSpPr>
          <p:nvPr/>
        </p:nvSpPr>
        <p:spPr bwMode="auto">
          <a:xfrm>
            <a:off x="7878893" y="5429500"/>
            <a:ext cx="1116000" cy="193659"/>
          </a:xfrm>
          <a:prstGeom prst="rect">
            <a:avLst/>
          </a:prstGeom>
          <a:solidFill>
            <a:schemeClr val="accent2">
              <a:lumMod val="75000"/>
            </a:schemeClr>
          </a:solidFill>
          <a:ln w="12700" algn="ctr">
            <a:solidFill>
              <a:srgbClr val="76B53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200" b="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１月</a:t>
            </a:r>
            <a:endParaRPr lang="en-US" altLang="ja-JP" sz="1200" b="0" dirty="0">
              <a:solidFill>
                <a:schemeClr val="bg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46" name="正方形/長方形 45"/>
          <p:cNvSpPr/>
          <p:nvPr/>
        </p:nvSpPr>
        <p:spPr bwMode="auto">
          <a:xfrm>
            <a:off x="0" y="453116"/>
            <a:ext cx="4373231" cy="502276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1" hangingPunct="1">
              <a:lnSpc>
                <a:spcPct val="150000"/>
              </a:lnSpc>
              <a:defRPr/>
            </a:pPr>
            <a:r>
              <a:rPr lang="en-US" altLang="ja-JP" sz="1600" b="1" dirty="0">
                <a:solidFill>
                  <a:schemeClr val="tx1"/>
                </a:solidFill>
                <a:latin typeface="+mn-ea"/>
                <a:ea typeface="ＭＳ Ｐゴシック" charset="-128"/>
              </a:rPr>
              <a:t>【</a:t>
            </a:r>
            <a:r>
              <a:rPr lang="ja-JP" altLang="en-US" sz="1600" b="1" dirty="0">
                <a:solidFill>
                  <a:schemeClr val="tx1"/>
                </a:solidFill>
                <a:latin typeface="+mn-ea"/>
                <a:ea typeface="ＭＳ Ｐゴシック" charset="-128"/>
              </a:rPr>
              <a:t>テーマ</a:t>
            </a:r>
            <a:r>
              <a:rPr lang="en-US" altLang="ja-JP" sz="1600" b="1" dirty="0">
                <a:solidFill>
                  <a:schemeClr val="tx1"/>
                </a:solidFill>
                <a:latin typeface="+mn-ea"/>
                <a:ea typeface="ＭＳ Ｐゴシック" charset="-128"/>
              </a:rPr>
              <a:t>】</a:t>
            </a:r>
            <a:r>
              <a:rPr lang="ja-JP" altLang="en-US" sz="1600" b="1" dirty="0">
                <a:solidFill>
                  <a:schemeClr val="tx1"/>
                </a:solidFill>
                <a:latin typeface="+mn-ea"/>
                <a:ea typeface="ＭＳ Ｐゴシック" charset="-128"/>
              </a:rPr>
              <a:t>〇〇〇〇〇〇〇〇〇</a:t>
            </a:r>
            <a:endParaRPr lang="zh-TW" altLang="en-US" sz="1600" b="1" dirty="0">
              <a:solidFill>
                <a:schemeClr val="tx1"/>
              </a:solidFill>
              <a:latin typeface="+mn-ea"/>
              <a:ea typeface="ＭＳ Ｐゴシック" charset="-128"/>
            </a:endParaRPr>
          </a:p>
        </p:txBody>
      </p:sp>
      <p:sp>
        <p:nvSpPr>
          <p:cNvPr id="47" name="タイトル 37"/>
          <p:cNvSpPr txBox="1">
            <a:spLocks/>
          </p:cNvSpPr>
          <p:nvPr/>
        </p:nvSpPr>
        <p:spPr>
          <a:xfrm>
            <a:off x="2" y="-62145"/>
            <a:ext cx="4477802" cy="541160"/>
          </a:xfrm>
          <a:prstGeom prst="rect">
            <a:avLst/>
          </a:prstGeom>
          <a:solidFill>
            <a:srgbClr val="76B531"/>
          </a:solidFill>
          <a:ln w="12700">
            <a:solidFill>
              <a:srgbClr val="76B531"/>
            </a:solidFill>
            <a:miter lim="800000"/>
            <a:headEnd/>
            <a:tailEnd/>
          </a:ln>
        </p:spPr>
        <p:txBody>
          <a:bodyPr vert="horz" lIns="216000" tIns="0" rIns="3600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10000"/>
              </a:lnSpc>
              <a:defRPr/>
            </a:pPr>
            <a:r>
              <a:rPr lang="ja-JP" altLang="en-US" sz="1600" b="1" dirty="0">
                <a:solidFill>
                  <a:schemeClr val="bg1"/>
                </a:solidFill>
                <a:latin typeface="+mn-ea"/>
              </a:rPr>
              <a:t>木材流通における転換促進支援事業</a:t>
            </a:r>
            <a:endParaRPr lang="en-US" altLang="ja-JP" sz="1600" b="1" dirty="0">
              <a:solidFill>
                <a:schemeClr val="bg1"/>
              </a:solidFill>
              <a:latin typeface="+mn-ea"/>
            </a:endParaRPr>
          </a:p>
        </p:txBody>
      </p:sp>
      <p:sp>
        <p:nvSpPr>
          <p:cNvPr id="42" name="正方形/長方形 41"/>
          <p:cNvSpPr/>
          <p:nvPr/>
        </p:nvSpPr>
        <p:spPr>
          <a:xfrm>
            <a:off x="190681" y="1143451"/>
            <a:ext cx="4201015" cy="9002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050" dirty="0"/>
              <a:t>【</a:t>
            </a:r>
            <a:r>
              <a:rPr lang="ja-JP" altLang="en-US" sz="1050" dirty="0"/>
              <a:t>背景</a:t>
            </a:r>
            <a:r>
              <a:rPr lang="en-US" altLang="ja-JP" sz="1050" dirty="0"/>
              <a:t>】</a:t>
            </a:r>
          </a:p>
          <a:p>
            <a:r>
              <a:rPr lang="ja-JP" altLang="en-US" sz="1050" dirty="0"/>
              <a:t>・</a:t>
            </a:r>
            <a:endParaRPr lang="en-US" altLang="ja-JP" sz="1050" dirty="0"/>
          </a:p>
          <a:p>
            <a:r>
              <a:rPr lang="ja-JP" altLang="en-US" sz="1050" dirty="0"/>
              <a:t>・</a:t>
            </a:r>
            <a:endParaRPr lang="en-US" altLang="ja-JP" sz="1050" dirty="0"/>
          </a:p>
          <a:p>
            <a:r>
              <a:rPr lang="en-US" altLang="ja-JP" sz="1050" dirty="0"/>
              <a:t>【</a:t>
            </a:r>
            <a:r>
              <a:rPr lang="ja-JP" altLang="en-US" sz="1050" dirty="0"/>
              <a:t>目的</a:t>
            </a:r>
            <a:r>
              <a:rPr lang="en-US" altLang="ja-JP" sz="1050" dirty="0"/>
              <a:t>】</a:t>
            </a:r>
          </a:p>
          <a:p>
            <a:r>
              <a:rPr lang="ja-JP" altLang="en-US" sz="1050" dirty="0"/>
              <a:t>・</a:t>
            </a:r>
            <a:endParaRPr lang="ja-JP" altLang="ja-JP" sz="1050" dirty="0"/>
          </a:p>
        </p:txBody>
      </p:sp>
      <p:sp>
        <p:nvSpPr>
          <p:cNvPr id="44" name="正方形/長方形 43"/>
          <p:cNvSpPr/>
          <p:nvPr/>
        </p:nvSpPr>
        <p:spPr>
          <a:xfrm>
            <a:off x="4734534" y="1209236"/>
            <a:ext cx="4195328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050" dirty="0"/>
              <a:t>①</a:t>
            </a:r>
            <a:endParaRPr lang="en-US" altLang="ja-JP" sz="1050" dirty="0"/>
          </a:p>
        </p:txBody>
      </p:sp>
    </p:spTree>
    <p:extLst>
      <p:ext uri="{BB962C8B-B14F-4D97-AF65-F5344CB8AC3E}">
        <p14:creationId xmlns:p14="http://schemas.microsoft.com/office/powerpoint/2010/main" val="20449967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7"/>
          <p:cNvSpPr txBox="1">
            <a:spLocks/>
          </p:cNvSpPr>
          <p:nvPr/>
        </p:nvSpPr>
        <p:spPr>
          <a:xfrm>
            <a:off x="2" y="-1"/>
            <a:ext cx="4477802" cy="541160"/>
          </a:xfrm>
          <a:prstGeom prst="rect">
            <a:avLst/>
          </a:prstGeom>
          <a:solidFill>
            <a:srgbClr val="76B531"/>
          </a:solidFill>
          <a:ln w="12700">
            <a:solidFill>
              <a:srgbClr val="76B531"/>
            </a:solidFill>
            <a:miter lim="800000"/>
            <a:headEnd/>
            <a:tailEnd/>
          </a:ln>
        </p:spPr>
        <p:txBody>
          <a:bodyPr vert="horz" lIns="216000" tIns="0" rIns="3600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10000"/>
              </a:lnSpc>
              <a:defRPr/>
            </a:pPr>
            <a:r>
              <a:rPr lang="ja-JP" altLang="en-US" sz="1600" b="1">
                <a:solidFill>
                  <a:schemeClr val="bg1"/>
                </a:solidFill>
                <a:latin typeface="+mn-ea"/>
              </a:rPr>
              <a:t>顔の見える木材供給体制構築事業</a:t>
            </a:r>
            <a:endParaRPr lang="en-US" altLang="ja-JP" sz="1600" b="1" dirty="0">
              <a:solidFill>
                <a:schemeClr val="bg1"/>
              </a:solidFill>
              <a:latin typeface="+mn-ea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8016218" y="1"/>
            <a:ext cx="1127782" cy="618186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kumimoji="1" lang="en-US" altLang="ja-JP" sz="1400" b="1" dirty="0">
                <a:solidFill>
                  <a:schemeClr val="tx1"/>
                </a:solidFill>
              </a:rPr>
              <a:t>※</a:t>
            </a:r>
            <a:r>
              <a:rPr kumimoji="1" lang="ja-JP" altLang="en-US" sz="1400" b="1" dirty="0">
                <a:solidFill>
                  <a:schemeClr val="tx1"/>
                </a:solidFill>
              </a:rPr>
              <a:t>申込Ｎｏ</a:t>
            </a:r>
          </a:p>
        </p:txBody>
      </p:sp>
      <p:grpSp>
        <p:nvGrpSpPr>
          <p:cNvPr id="7" name="グループ化 6"/>
          <p:cNvGrpSpPr/>
          <p:nvPr/>
        </p:nvGrpSpPr>
        <p:grpSpPr>
          <a:xfrm>
            <a:off x="138113" y="6282468"/>
            <a:ext cx="8871082" cy="514350"/>
            <a:chOff x="138113" y="6282468"/>
            <a:chExt cx="8934866" cy="514350"/>
          </a:xfrm>
        </p:grpSpPr>
        <p:sp>
          <p:nvSpPr>
            <p:cNvPr id="8" name="正方形/長方形 7"/>
            <p:cNvSpPr/>
            <p:nvPr/>
          </p:nvSpPr>
          <p:spPr bwMode="auto">
            <a:xfrm>
              <a:off x="138113" y="6282468"/>
              <a:ext cx="7057817" cy="514350"/>
            </a:xfrm>
            <a:prstGeom prst="rect">
              <a:avLst/>
            </a:prstGeom>
            <a:noFill/>
            <a:ln w="12700" cap="flat" cmpd="sng" algn="ctr">
              <a:solidFill>
                <a:srgbClr val="76B53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ja-JP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HGP創英角ｺﾞｼｯｸUB" pitchFamily="50" charset="-128"/>
              </a:endParaRPr>
            </a:p>
          </p:txBody>
        </p:sp>
        <p:sp>
          <p:nvSpPr>
            <p:cNvPr id="9" name="正方形/長方形 8"/>
            <p:cNvSpPr/>
            <p:nvPr/>
          </p:nvSpPr>
          <p:spPr bwMode="auto">
            <a:xfrm>
              <a:off x="7195930" y="6282468"/>
              <a:ext cx="625683" cy="514350"/>
            </a:xfrm>
            <a:prstGeom prst="rect">
              <a:avLst/>
            </a:prstGeom>
            <a:noFill/>
            <a:ln w="12700" cap="flat" cmpd="sng" algn="ctr">
              <a:solidFill>
                <a:srgbClr val="76B53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ja-JP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HGP創英角ｺﾞｼｯｸUB" pitchFamily="50" charset="-128"/>
              </a:endParaRPr>
            </a:p>
          </p:txBody>
        </p:sp>
        <p:sp>
          <p:nvSpPr>
            <p:cNvPr id="10" name="正方形/長方形 9"/>
            <p:cNvSpPr/>
            <p:nvPr/>
          </p:nvSpPr>
          <p:spPr bwMode="auto">
            <a:xfrm>
              <a:off x="7821613" y="6282468"/>
              <a:ext cx="625683" cy="514350"/>
            </a:xfrm>
            <a:prstGeom prst="rect">
              <a:avLst/>
            </a:prstGeom>
            <a:noFill/>
            <a:ln w="12700" cap="flat" cmpd="sng" algn="ctr">
              <a:solidFill>
                <a:srgbClr val="76B53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ja-JP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HGP創英角ｺﾞｼｯｸUB" pitchFamily="50" charset="-128"/>
              </a:endParaRPr>
            </a:p>
          </p:txBody>
        </p:sp>
        <p:sp>
          <p:nvSpPr>
            <p:cNvPr id="11" name="正方形/長方形 10"/>
            <p:cNvSpPr/>
            <p:nvPr/>
          </p:nvSpPr>
          <p:spPr bwMode="auto">
            <a:xfrm>
              <a:off x="8447296" y="6282468"/>
              <a:ext cx="625683" cy="514350"/>
            </a:xfrm>
            <a:prstGeom prst="rect">
              <a:avLst/>
            </a:prstGeom>
            <a:noFill/>
            <a:ln w="12700" cap="flat" cmpd="sng" algn="ctr">
              <a:solidFill>
                <a:srgbClr val="76B53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ja-JP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HGP創英角ｺﾞｼｯｸUB" pitchFamily="50" charset="-128"/>
              </a:endParaRPr>
            </a:p>
          </p:txBody>
        </p:sp>
      </p:grpSp>
      <p:sp>
        <p:nvSpPr>
          <p:cNvPr id="16" name="正方形/長方形 15"/>
          <p:cNvSpPr/>
          <p:nvPr/>
        </p:nvSpPr>
        <p:spPr bwMode="auto">
          <a:xfrm>
            <a:off x="138113" y="1111783"/>
            <a:ext cx="4339691" cy="937554"/>
          </a:xfrm>
          <a:prstGeom prst="rect">
            <a:avLst/>
          </a:prstGeom>
          <a:noFill/>
          <a:ln w="12700" cap="flat" cmpd="sng" algn="ctr">
            <a:solidFill>
              <a:srgbClr val="76B53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ja-JP" altLang="en-US" sz="1100" b="0" dirty="0">
              <a:solidFill>
                <a:schemeClr val="tx1"/>
              </a:solidFill>
              <a:latin typeface="+mn-ea"/>
              <a:ea typeface="+mn-ea"/>
            </a:endParaRPr>
          </a:p>
        </p:txBody>
      </p:sp>
      <p:sp>
        <p:nvSpPr>
          <p:cNvPr id="17" name="正方形/長方形 106"/>
          <p:cNvSpPr>
            <a:spLocks noChangeArrowheads="1"/>
          </p:cNvSpPr>
          <p:nvPr/>
        </p:nvSpPr>
        <p:spPr bwMode="auto">
          <a:xfrm>
            <a:off x="138113" y="2357281"/>
            <a:ext cx="4339691" cy="2989848"/>
          </a:xfrm>
          <a:prstGeom prst="rect">
            <a:avLst/>
          </a:prstGeom>
          <a:noFill/>
          <a:ln w="12700" algn="ctr">
            <a:solidFill>
              <a:srgbClr val="76B53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1200" b="0">
              <a:latin typeface="HGP創英角ｺﾞｼｯｸUB" panose="020B0900000000000000" pitchFamily="50" charset="-128"/>
            </a:endParaRPr>
          </a:p>
        </p:txBody>
      </p:sp>
      <p:sp>
        <p:nvSpPr>
          <p:cNvPr id="18" name="正方形/長方形 107"/>
          <p:cNvSpPr>
            <a:spLocks noChangeArrowheads="1"/>
          </p:cNvSpPr>
          <p:nvPr/>
        </p:nvSpPr>
        <p:spPr bwMode="auto">
          <a:xfrm>
            <a:off x="211131" y="2075365"/>
            <a:ext cx="4197334" cy="269243"/>
          </a:xfrm>
          <a:prstGeom prst="rect">
            <a:avLst/>
          </a:prstGeom>
          <a:solidFill>
            <a:srgbClr val="76B531"/>
          </a:solidFill>
          <a:ln w="12700" algn="ctr">
            <a:solidFill>
              <a:srgbClr val="76B53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ja-JP" altLang="en-US" sz="120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対象とする木材・木製品、川上から川下までの流通の考え方など</a:t>
            </a:r>
          </a:p>
        </p:txBody>
      </p:sp>
      <p:sp>
        <p:nvSpPr>
          <p:cNvPr id="19" name="正方形/長方形 106"/>
          <p:cNvSpPr>
            <a:spLocks noChangeArrowheads="1"/>
          </p:cNvSpPr>
          <p:nvPr/>
        </p:nvSpPr>
        <p:spPr bwMode="auto">
          <a:xfrm>
            <a:off x="4669504" y="746973"/>
            <a:ext cx="4339691" cy="1296723"/>
          </a:xfrm>
          <a:prstGeom prst="rect">
            <a:avLst/>
          </a:prstGeom>
          <a:noFill/>
          <a:ln w="12700" algn="ctr">
            <a:solidFill>
              <a:srgbClr val="76B53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1200" b="0">
              <a:latin typeface="HGP創英角ｺﾞｼｯｸUB" panose="020B0900000000000000" pitchFamily="50" charset="-128"/>
            </a:endParaRPr>
          </a:p>
        </p:txBody>
      </p:sp>
      <p:sp>
        <p:nvSpPr>
          <p:cNvPr id="21" name="正方形/長方形 20"/>
          <p:cNvSpPr/>
          <p:nvPr/>
        </p:nvSpPr>
        <p:spPr>
          <a:xfrm>
            <a:off x="138113" y="6078828"/>
            <a:ext cx="1378039" cy="20364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200" b="1" dirty="0">
                <a:solidFill>
                  <a:schemeClr val="tx1"/>
                </a:solidFill>
              </a:rPr>
              <a:t>※</a:t>
            </a:r>
            <a:r>
              <a:rPr kumimoji="1" lang="ja-JP" altLang="en-US" sz="1200" b="1" dirty="0">
                <a:solidFill>
                  <a:schemeClr val="tx1"/>
                </a:solidFill>
              </a:rPr>
              <a:t>委員のコメント</a:t>
            </a:r>
          </a:p>
        </p:txBody>
      </p:sp>
      <p:sp>
        <p:nvSpPr>
          <p:cNvPr id="23" name="正方形/長方形 106"/>
          <p:cNvSpPr>
            <a:spLocks noChangeArrowheads="1"/>
          </p:cNvSpPr>
          <p:nvPr/>
        </p:nvSpPr>
        <p:spPr bwMode="auto">
          <a:xfrm>
            <a:off x="4669504" y="2349501"/>
            <a:ext cx="4339691" cy="2997628"/>
          </a:xfrm>
          <a:prstGeom prst="rect">
            <a:avLst/>
          </a:prstGeom>
          <a:noFill/>
          <a:ln w="12700" algn="ctr">
            <a:solidFill>
              <a:srgbClr val="76B53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1200" b="0">
              <a:latin typeface="HGP創英角ｺﾞｼｯｸUB" panose="020B0900000000000000" pitchFamily="50" charset="-128"/>
            </a:endParaRPr>
          </a:p>
        </p:txBody>
      </p:sp>
      <p:sp>
        <p:nvSpPr>
          <p:cNvPr id="25" name="正方形/長方形 24"/>
          <p:cNvSpPr/>
          <p:nvPr/>
        </p:nvSpPr>
        <p:spPr>
          <a:xfrm>
            <a:off x="7145546" y="6078828"/>
            <a:ext cx="1863649" cy="19654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200" b="1" dirty="0">
                <a:solidFill>
                  <a:schemeClr val="tx1"/>
                </a:solidFill>
              </a:rPr>
              <a:t>※</a:t>
            </a:r>
            <a:r>
              <a:rPr lang="ja-JP" altLang="en-US" sz="1200" b="1" dirty="0">
                <a:solidFill>
                  <a:schemeClr val="tx1"/>
                </a:solidFill>
              </a:rPr>
              <a:t>評価</a:t>
            </a:r>
            <a:endParaRPr kumimoji="1" lang="ja-JP" altLang="en-US" sz="1200" b="1" dirty="0">
              <a:solidFill>
                <a:schemeClr val="tx1"/>
              </a:solidFill>
            </a:endParaRPr>
          </a:p>
        </p:txBody>
      </p:sp>
      <p:sp>
        <p:nvSpPr>
          <p:cNvPr id="28" name="正方形/長方形 27"/>
          <p:cNvSpPr/>
          <p:nvPr/>
        </p:nvSpPr>
        <p:spPr bwMode="auto">
          <a:xfrm>
            <a:off x="138113" y="5429500"/>
            <a:ext cx="8859417" cy="552057"/>
          </a:xfrm>
          <a:prstGeom prst="rect">
            <a:avLst/>
          </a:prstGeom>
          <a:noFill/>
          <a:ln w="12700" cap="flat" cmpd="sng" algn="ctr">
            <a:solidFill>
              <a:srgbClr val="76B53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endParaRPr lang="ja-JP" alt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HGP創英角ｺﾞｼｯｸUB" pitchFamily="50" charset="-128"/>
            </a:endParaRPr>
          </a:p>
        </p:txBody>
      </p:sp>
      <p:sp>
        <p:nvSpPr>
          <p:cNvPr id="33" name="正方形/長方形 62"/>
          <p:cNvSpPr>
            <a:spLocks noChangeArrowheads="1"/>
          </p:cNvSpPr>
          <p:nvPr/>
        </p:nvSpPr>
        <p:spPr bwMode="auto">
          <a:xfrm>
            <a:off x="138112" y="5429500"/>
            <a:ext cx="927245" cy="193659"/>
          </a:xfrm>
          <a:prstGeom prst="rect">
            <a:avLst/>
          </a:prstGeom>
          <a:solidFill>
            <a:srgbClr val="76B531"/>
          </a:solidFill>
          <a:ln w="12700" algn="ctr">
            <a:solidFill>
              <a:srgbClr val="76B53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200" b="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スケジュール</a:t>
            </a:r>
            <a:endParaRPr lang="en-US" altLang="ja-JP" sz="1200" b="0" dirty="0">
              <a:solidFill>
                <a:schemeClr val="bg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42" name="正方形/長方形 41"/>
          <p:cNvSpPr/>
          <p:nvPr/>
        </p:nvSpPr>
        <p:spPr>
          <a:xfrm>
            <a:off x="190681" y="1143451"/>
            <a:ext cx="4201015" cy="9002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050" dirty="0"/>
              <a:t>【</a:t>
            </a:r>
            <a:r>
              <a:rPr lang="ja-JP" altLang="en-US" sz="1050" dirty="0"/>
              <a:t>背景</a:t>
            </a:r>
            <a:r>
              <a:rPr lang="en-US" altLang="ja-JP" sz="1050" dirty="0"/>
              <a:t>】</a:t>
            </a:r>
          </a:p>
          <a:p>
            <a:r>
              <a:rPr lang="ja-JP" altLang="en-US" sz="1050" dirty="0"/>
              <a:t>・</a:t>
            </a:r>
            <a:endParaRPr lang="en-US" altLang="ja-JP" sz="1050" dirty="0"/>
          </a:p>
          <a:p>
            <a:r>
              <a:rPr lang="ja-JP" altLang="en-US" sz="1050" dirty="0"/>
              <a:t>・</a:t>
            </a:r>
            <a:endParaRPr lang="en-US" altLang="ja-JP" sz="1050" dirty="0"/>
          </a:p>
          <a:p>
            <a:r>
              <a:rPr lang="en-US" altLang="ja-JP" sz="1050" dirty="0"/>
              <a:t>【</a:t>
            </a:r>
            <a:r>
              <a:rPr lang="ja-JP" altLang="en-US" sz="1050" dirty="0"/>
              <a:t>目的</a:t>
            </a:r>
            <a:r>
              <a:rPr lang="en-US" altLang="ja-JP" sz="1050" dirty="0"/>
              <a:t>】</a:t>
            </a:r>
          </a:p>
          <a:p>
            <a:r>
              <a:rPr lang="ja-JP" altLang="en-US" sz="1050" dirty="0"/>
              <a:t>・</a:t>
            </a:r>
            <a:endParaRPr lang="ja-JP" altLang="ja-JP" sz="1050" dirty="0"/>
          </a:p>
        </p:txBody>
      </p:sp>
      <p:sp>
        <p:nvSpPr>
          <p:cNvPr id="43" name="正方形/長方形 42"/>
          <p:cNvSpPr/>
          <p:nvPr/>
        </p:nvSpPr>
        <p:spPr>
          <a:xfrm>
            <a:off x="207450" y="2351641"/>
            <a:ext cx="4201015" cy="10618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050" dirty="0"/>
              <a:t>〇</a:t>
            </a:r>
            <a:endParaRPr lang="en-US" altLang="ja-JP" sz="1050" dirty="0"/>
          </a:p>
          <a:p>
            <a:r>
              <a:rPr lang="ja-JP" altLang="en-US" sz="1050" dirty="0"/>
              <a:t>〇</a:t>
            </a:r>
            <a:endParaRPr lang="en-US" altLang="ja-JP" sz="1050" dirty="0"/>
          </a:p>
          <a:p>
            <a:r>
              <a:rPr lang="ja-JP" altLang="en-US" sz="1050" dirty="0"/>
              <a:t>〇</a:t>
            </a:r>
            <a:endParaRPr lang="en-US" altLang="ja-JP" sz="1050" dirty="0"/>
          </a:p>
          <a:p>
            <a:r>
              <a:rPr lang="ja-JP" altLang="en-US" sz="1050" dirty="0"/>
              <a:t>〇</a:t>
            </a:r>
            <a:endParaRPr lang="en-US" altLang="ja-JP" sz="1050" dirty="0"/>
          </a:p>
          <a:p>
            <a:r>
              <a:rPr lang="ja-JP" altLang="en-US" sz="1050" dirty="0"/>
              <a:t>〇</a:t>
            </a:r>
            <a:endParaRPr lang="en-US" altLang="ja-JP" sz="1050" dirty="0"/>
          </a:p>
          <a:p>
            <a:r>
              <a:rPr lang="ja-JP" altLang="en-US" sz="1050" dirty="0"/>
              <a:t>〇</a:t>
            </a:r>
            <a:endParaRPr lang="ja-JP" altLang="ja-JP" sz="1050" dirty="0"/>
          </a:p>
        </p:txBody>
      </p:sp>
      <p:sp>
        <p:nvSpPr>
          <p:cNvPr id="44" name="正方形/長方形 43"/>
          <p:cNvSpPr/>
          <p:nvPr/>
        </p:nvSpPr>
        <p:spPr>
          <a:xfrm>
            <a:off x="4669504" y="805341"/>
            <a:ext cx="4201015" cy="12234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050" dirty="0"/>
              <a:t>〇</a:t>
            </a:r>
            <a:endParaRPr lang="en-US" altLang="ja-JP" sz="1050" dirty="0"/>
          </a:p>
          <a:p>
            <a:r>
              <a:rPr lang="ja-JP" altLang="en-US" sz="1050" dirty="0"/>
              <a:t>〇</a:t>
            </a:r>
            <a:endParaRPr lang="en-US" altLang="ja-JP" sz="1050" dirty="0"/>
          </a:p>
          <a:p>
            <a:r>
              <a:rPr lang="ja-JP" altLang="en-US" sz="1050" dirty="0"/>
              <a:t>〇</a:t>
            </a:r>
            <a:endParaRPr lang="en-US" altLang="ja-JP" sz="1050" dirty="0"/>
          </a:p>
          <a:p>
            <a:r>
              <a:rPr lang="ja-JP" altLang="en-US" sz="1050" dirty="0"/>
              <a:t>〇</a:t>
            </a:r>
            <a:endParaRPr lang="en-US" altLang="ja-JP" sz="1050" dirty="0"/>
          </a:p>
          <a:p>
            <a:r>
              <a:rPr lang="ja-JP" altLang="en-US" sz="1050" dirty="0"/>
              <a:t>〇</a:t>
            </a:r>
            <a:endParaRPr lang="en-US" altLang="ja-JP" sz="1050" dirty="0"/>
          </a:p>
          <a:p>
            <a:r>
              <a:rPr lang="ja-JP" altLang="en-US" sz="1050" dirty="0"/>
              <a:t>〇</a:t>
            </a:r>
            <a:endParaRPr lang="en-US" altLang="ja-JP" sz="1050" dirty="0"/>
          </a:p>
          <a:p>
            <a:r>
              <a:rPr lang="ja-JP" altLang="en-US" sz="1050" dirty="0"/>
              <a:t>〇</a:t>
            </a:r>
            <a:endParaRPr lang="ja-JP" altLang="ja-JP" sz="1050" dirty="0"/>
          </a:p>
        </p:txBody>
      </p:sp>
      <p:sp>
        <p:nvSpPr>
          <p:cNvPr id="45" name="正方形/長方形 44"/>
          <p:cNvSpPr/>
          <p:nvPr/>
        </p:nvSpPr>
        <p:spPr>
          <a:xfrm>
            <a:off x="4669503" y="2406937"/>
            <a:ext cx="4201015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050" dirty="0"/>
              <a:t>①</a:t>
            </a:r>
            <a:endParaRPr lang="en-US" altLang="ja-JP" sz="1050" dirty="0"/>
          </a:p>
          <a:p>
            <a:r>
              <a:rPr lang="ja-JP" altLang="en-US" sz="1050" dirty="0"/>
              <a:t>〇</a:t>
            </a:r>
            <a:endParaRPr lang="en-US" altLang="ja-JP" sz="1050" dirty="0"/>
          </a:p>
          <a:p>
            <a:r>
              <a:rPr lang="ja-JP" altLang="en-US" sz="1050" dirty="0"/>
              <a:t>②</a:t>
            </a:r>
            <a:endParaRPr lang="en-US" altLang="ja-JP" sz="1050" dirty="0"/>
          </a:p>
          <a:p>
            <a:r>
              <a:rPr lang="ja-JP" altLang="en-US" sz="1050" dirty="0"/>
              <a:t>〇</a:t>
            </a:r>
            <a:endParaRPr lang="en-US" altLang="ja-JP" sz="1050" dirty="0"/>
          </a:p>
          <a:p>
            <a:r>
              <a:rPr lang="ja-JP" altLang="en-US" sz="1050" dirty="0"/>
              <a:t>〇</a:t>
            </a:r>
            <a:endParaRPr lang="en-US" altLang="ja-JP" sz="1050" dirty="0"/>
          </a:p>
          <a:p>
            <a:r>
              <a:rPr lang="ja-JP" altLang="en-US" sz="1050" dirty="0"/>
              <a:t>③</a:t>
            </a:r>
            <a:endParaRPr lang="en-US" altLang="ja-JP" sz="1050" dirty="0"/>
          </a:p>
          <a:p>
            <a:r>
              <a:rPr lang="ja-JP" altLang="en-US" sz="1050" dirty="0"/>
              <a:t>〇</a:t>
            </a:r>
            <a:endParaRPr lang="en-US" altLang="ja-JP" sz="1050" dirty="0"/>
          </a:p>
          <a:p>
            <a:r>
              <a:rPr lang="ja-JP" altLang="en-US" sz="1050" dirty="0"/>
              <a:t>〇</a:t>
            </a:r>
            <a:endParaRPr lang="en-US" altLang="ja-JP" sz="1050" dirty="0"/>
          </a:p>
          <a:p>
            <a:r>
              <a:rPr lang="ja-JP" altLang="en-US" sz="1050" dirty="0"/>
              <a:t>〇</a:t>
            </a:r>
            <a:endParaRPr lang="en-US" altLang="ja-JP" sz="1050" dirty="0"/>
          </a:p>
          <a:p>
            <a:r>
              <a:rPr lang="ja-JP" altLang="en-US" sz="1050" dirty="0"/>
              <a:t>④</a:t>
            </a:r>
            <a:endParaRPr lang="en-US" altLang="ja-JP" sz="1050" dirty="0"/>
          </a:p>
          <a:p>
            <a:r>
              <a:rPr lang="ja-JP" altLang="en-US" sz="1050" dirty="0"/>
              <a:t>〇</a:t>
            </a:r>
            <a:endParaRPr lang="en-US" altLang="ja-JP" sz="1050" dirty="0"/>
          </a:p>
          <a:p>
            <a:r>
              <a:rPr lang="ja-JP" altLang="en-US" sz="1050" dirty="0"/>
              <a:t>〇</a:t>
            </a:r>
            <a:endParaRPr lang="en-US" altLang="ja-JP" sz="1050" dirty="0"/>
          </a:p>
          <a:p>
            <a:r>
              <a:rPr lang="ja-JP" altLang="en-US" sz="1050" dirty="0"/>
              <a:t>⑤</a:t>
            </a:r>
            <a:endParaRPr lang="en-US" altLang="ja-JP" sz="1050" dirty="0"/>
          </a:p>
          <a:p>
            <a:r>
              <a:rPr lang="ja-JP" altLang="en-US" sz="1050" dirty="0"/>
              <a:t>〇</a:t>
            </a:r>
            <a:endParaRPr lang="en-US" altLang="ja-JP" sz="1050" dirty="0"/>
          </a:p>
          <a:p>
            <a:r>
              <a:rPr lang="ja-JP" altLang="en-US" sz="1050" dirty="0"/>
              <a:t>〇</a:t>
            </a:r>
            <a:endParaRPr lang="en-US" altLang="ja-JP" sz="1050" dirty="0"/>
          </a:p>
          <a:p>
            <a:r>
              <a:rPr lang="ja-JP" altLang="en-US" sz="1050" dirty="0"/>
              <a:t>〇</a:t>
            </a:r>
            <a:endParaRPr lang="en-US" altLang="ja-JP" sz="1050" dirty="0"/>
          </a:p>
        </p:txBody>
      </p:sp>
      <p:sp>
        <p:nvSpPr>
          <p:cNvPr id="46" name="正方形/長方形 45"/>
          <p:cNvSpPr/>
          <p:nvPr/>
        </p:nvSpPr>
        <p:spPr bwMode="auto">
          <a:xfrm>
            <a:off x="0" y="453116"/>
            <a:ext cx="4373231" cy="502276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1" hangingPunct="1">
              <a:lnSpc>
                <a:spcPct val="150000"/>
              </a:lnSpc>
              <a:defRPr/>
            </a:pPr>
            <a:r>
              <a:rPr lang="en-US" altLang="ja-JP" sz="1600" b="1" dirty="0">
                <a:solidFill>
                  <a:schemeClr val="tx1"/>
                </a:solidFill>
                <a:latin typeface="+mn-ea"/>
                <a:ea typeface="ＭＳ Ｐゴシック" charset="-128"/>
              </a:rPr>
              <a:t>【</a:t>
            </a:r>
            <a:r>
              <a:rPr lang="ja-JP" altLang="en-US" sz="1600" b="1" dirty="0">
                <a:solidFill>
                  <a:schemeClr val="tx1"/>
                </a:solidFill>
                <a:latin typeface="+mn-ea"/>
                <a:ea typeface="ＭＳ Ｐゴシック" charset="-128"/>
              </a:rPr>
              <a:t>テーマ</a:t>
            </a:r>
            <a:r>
              <a:rPr lang="en-US" altLang="ja-JP" sz="1600" b="1" dirty="0">
                <a:solidFill>
                  <a:schemeClr val="tx1"/>
                </a:solidFill>
                <a:latin typeface="+mn-ea"/>
                <a:ea typeface="ＭＳ Ｐゴシック" charset="-128"/>
              </a:rPr>
              <a:t>】</a:t>
            </a:r>
            <a:endParaRPr lang="zh-TW" altLang="en-US" sz="1600" b="1" dirty="0">
              <a:solidFill>
                <a:schemeClr val="tx1"/>
              </a:solidFill>
              <a:latin typeface="+mn-ea"/>
              <a:ea typeface="ＭＳ Ｐゴシック" charset="-128"/>
            </a:endParaRPr>
          </a:p>
        </p:txBody>
      </p:sp>
      <p:sp>
        <p:nvSpPr>
          <p:cNvPr id="47" name="正方形/長方形 46"/>
          <p:cNvSpPr/>
          <p:nvPr/>
        </p:nvSpPr>
        <p:spPr bwMode="auto">
          <a:xfrm>
            <a:off x="7500937" y="3405"/>
            <a:ext cx="1643063" cy="708218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r>
              <a:rPr lang="ja-JP" altLang="en-US" sz="1800" b="0" dirty="0">
                <a:solidFill>
                  <a:schemeClr val="tx1"/>
                </a:solidFill>
                <a:latin typeface="+mn-ea"/>
                <a:ea typeface="+mn-ea"/>
              </a:rPr>
              <a:t>記載内容</a:t>
            </a:r>
          </a:p>
        </p:txBody>
      </p:sp>
      <p:sp>
        <p:nvSpPr>
          <p:cNvPr id="48" name="正方形/長方形 47"/>
          <p:cNvSpPr/>
          <p:nvPr/>
        </p:nvSpPr>
        <p:spPr>
          <a:xfrm>
            <a:off x="1299883" y="564545"/>
            <a:ext cx="2965877" cy="334835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ja-JP" altLang="en-US" sz="1200" dirty="0">
                <a:solidFill>
                  <a:srgbClr val="FF0000"/>
                </a:solidFill>
                <a:ea typeface="ＭＳ Ｐゴシック" charset="-128"/>
              </a:rPr>
              <a:t>本事業で取組むテーマを明記してください</a:t>
            </a:r>
            <a:r>
              <a:rPr lang="ja-JP" altLang="en-US" sz="1200" dirty="0">
                <a:solidFill>
                  <a:schemeClr val="bg1">
                    <a:lumMod val="50000"/>
                  </a:schemeClr>
                </a:solidFill>
                <a:ea typeface="ＭＳ Ｐゴシック" charset="-128"/>
              </a:rPr>
              <a:t>。</a:t>
            </a:r>
            <a:endParaRPr lang="zh-TW" altLang="en-US" sz="1200" b="1" dirty="0">
              <a:latin typeface="+mn-ea"/>
              <a:ea typeface="ＭＳ Ｐゴシック" charset="-128"/>
            </a:endParaRPr>
          </a:p>
        </p:txBody>
      </p:sp>
      <p:sp>
        <p:nvSpPr>
          <p:cNvPr id="49" name="正方形/長方形 48"/>
          <p:cNvSpPr/>
          <p:nvPr/>
        </p:nvSpPr>
        <p:spPr>
          <a:xfrm>
            <a:off x="904835" y="1356295"/>
            <a:ext cx="3284874" cy="369332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ja-JP" altLang="en-US" sz="1200" dirty="0">
                <a:solidFill>
                  <a:srgbClr val="FF0000"/>
                </a:solidFill>
                <a:ea typeface="ＭＳ Ｐゴシック" charset="-128"/>
              </a:rPr>
              <a:t>本事業の背景と目的を簡潔に記載してください。</a:t>
            </a:r>
            <a:endParaRPr lang="zh-TW" altLang="en-US" sz="1200" b="1" dirty="0">
              <a:latin typeface="+mn-ea"/>
              <a:ea typeface="ＭＳ Ｐゴシック" charset="-128"/>
            </a:endParaRPr>
          </a:p>
        </p:txBody>
      </p:sp>
      <p:sp>
        <p:nvSpPr>
          <p:cNvPr id="50" name="正方形/長方形 49"/>
          <p:cNvSpPr/>
          <p:nvPr/>
        </p:nvSpPr>
        <p:spPr>
          <a:xfrm>
            <a:off x="658493" y="2537563"/>
            <a:ext cx="3547940" cy="505538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defRPr/>
            </a:pPr>
            <a:endParaRPr lang="zh-TW" altLang="en-US" sz="1200" dirty="0">
              <a:latin typeface="+mn-ea"/>
              <a:ea typeface="ＭＳ Ｐゴシック" charset="-128"/>
            </a:endParaRPr>
          </a:p>
        </p:txBody>
      </p:sp>
      <p:sp>
        <p:nvSpPr>
          <p:cNvPr id="51" name="正方形/長方形 50"/>
          <p:cNvSpPr/>
          <p:nvPr/>
        </p:nvSpPr>
        <p:spPr>
          <a:xfrm>
            <a:off x="605784" y="4630852"/>
            <a:ext cx="3659976" cy="369332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ja-JP" altLang="en-US" sz="1200" dirty="0">
                <a:solidFill>
                  <a:srgbClr val="FF0000"/>
                </a:solidFill>
                <a:ea typeface="ＭＳ Ｐゴシック" charset="-128"/>
              </a:rPr>
              <a:t>写真や図など具体的なイメージ図で説明してください。</a:t>
            </a:r>
          </a:p>
        </p:txBody>
      </p:sp>
      <p:cxnSp>
        <p:nvCxnSpPr>
          <p:cNvPr id="52" name="直線矢印コネクタ 51"/>
          <p:cNvCxnSpPr>
            <a:stCxn id="50" idx="2"/>
            <a:endCxn id="51" idx="0"/>
          </p:cNvCxnSpPr>
          <p:nvPr/>
        </p:nvCxnSpPr>
        <p:spPr>
          <a:xfrm>
            <a:off x="2432463" y="3043101"/>
            <a:ext cx="3309" cy="1587751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正方形/長方形 52"/>
          <p:cNvSpPr/>
          <p:nvPr/>
        </p:nvSpPr>
        <p:spPr>
          <a:xfrm>
            <a:off x="4952628" y="1033129"/>
            <a:ext cx="3637534" cy="646331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ja-JP" altLang="en-US" sz="1200" dirty="0">
                <a:solidFill>
                  <a:srgbClr val="FF0000"/>
                </a:solidFill>
                <a:ea typeface="ＭＳ Ｐゴシック" charset="-128"/>
              </a:rPr>
              <a:t>本事業の実施体制（参加団体等）を説明してください。</a:t>
            </a:r>
            <a:endParaRPr lang="en-US" altLang="ja-JP" sz="1200" dirty="0">
              <a:solidFill>
                <a:srgbClr val="FF0000"/>
              </a:solidFill>
              <a:ea typeface="ＭＳ Ｐゴシック" charset="-128"/>
            </a:endParaRPr>
          </a:p>
          <a:p>
            <a:pPr>
              <a:lnSpc>
                <a:spcPct val="150000"/>
              </a:lnSpc>
              <a:defRPr/>
            </a:pPr>
            <a:r>
              <a:rPr lang="ja-JP" altLang="en-US" sz="1200" dirty="0">
                <a:solidFill>
                  <a:srgbClr val="FF0000"/>
                </a:solidFill>
                <a:ea typeface="ＭＳ Ｐゴシック" charset="-128"/>
              </a:rPr>
              <a:t>事業実施項目ごとの役割等も明記してください。</a:t>
            </a:r>
            <a:endParaRPr lang="en-US" altLang="ja-JP" sz="1200" dirty="0">
              <a:solidFill>
                <a:srgbClr val="FF0000"/>
              </a:solidFill>
              <a:ea typeface="ＭＳ Ｐゴシック" charset="-128"/>
            </a:endParaRPr>
          </a:p>
        </p:txBody>
      </p:sp>
      <p:sp>
        <p:nvSpPr>
          <p:cNvPr id="54" name="正方形/長方形 53"/>
          <p:cNvSpPr/>
          <p:nvPr/>
        </p:nvSpPr>
        <p:spPr>
          <a:xfrm>
            <a:off x="5057991" y="2813268"/>
            <a:ext cx="3812527" cy="1200329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ja-JP" altLang="en-US" sz="1200" dirty="0">
                <a:solidFill>
                  <a:srgbClr val="FF0000"/>
                </a:solidFill>
                <a:ea typeface="ＭＳ Ｐゴシック" charset="-128"/>
              </a:rPr>
              <a:t>本事業で取り組む、実施項目</a:t>
            </a:r>
            <a:r>
              <a:rPr lang="en-US" altLang="ja-JP" sz="1200" dirty="0">
                <a:solidFill>
                  <a:srgbClr val="FF0000"/>
                </a:solidFill>
                <a:ea typeface="ＭＳ Ｐゴシック" charset="-128"/>
              </a:rPr>
              <a:t>(</a:t>
            </a:r>
            <a:r>
              <a:rPr lang="ja-JP" altLang="en-US" sz="1200" dirty="0">
                <a:solidFill>
                  <a:srgbClr val="FF0000"/>
                </a:solidFill>
                <a:ea typeface="ＭＳ Ｐゴシック" charset="-128"/>
              </a:rPr>
              <a:t>具体的な活動内容）を箇条書きしてください。</a:t>
            </a:r>
            <a:endParaRPr lang="en-US" altLang="ja-JP" sz="1200" dirty="0">
              <a:solidFill>
                <a:srgbClr val="FF0000"/>
              </a:solidFill>
              <a:ea typeface="ＭＳ Ｐゴシック" charset="-128"/>
            </a:endParaRPr>
          </a:p>
          <a:p>
            <a:pPr>
              <a:lnSpc>
                <a:spcPct val="150000"/>
              </a:lnSpc>
              <a:defRPr/>
            </a:pPr>
            <a:r>
              <a:rPr lang="ja-JP" altLang="en-US" sz="1200" dirty="0">
                <a:solidFill>
                  <a:srgbClr val="FF0000"/>
                </a:solidFill>
                <a:ea typeface="ＭＳ Ｐゴシック" charset="-128"/>
              </a:rPr>
              <a:t>また、本事業の成果の普及・活用に関し、用いる手法や工夫する点、こだわり等について記載してください。</a:t>
            </a:r>
          </a:p>
        </p:txBody>
      </p:sp>
      <p:sp>
        <p:nvSpPr>
          <p:cNvPr id="55" name="正方形/長方形 54"/>
          <p:cNvSpPr/>
          <p:nvPr/>
        </p:nvSpPr>
        <p:spPr bwMode="auto">
          <a:xfrm>
            <a:off x="4698343" y="305720"/>
            <a:ext cx="3338585" cy="278942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b"/>
          <a:lstStyle/>
          <a:p>
            <a:pPr eaLnBrk="1" hangingPunct="1">
              <a:lnSpc>
                <a:spcPts val="1800"/>
              </a:lnSpc>
              <a:defRPr/>
            </a:pPr>
            <a:r>
              <a:rPr lang="zh-TW" altLang="en-US" sz="1200" b="0" dirty="0">
                <a:solidFill>
                  <a:schemeClr val="tx1"/>
                </a:solidFill>
                <a:latin typeface="+mn-ea"/>
                <a:ea typeface="ＭＳ Ｐゴシック" charset="-128"/>
              </a:rPr>
              <a:t>事業実施主体</a:t>
            </a:r>
            <a:endParaRPr lang="en-US" altLang="zh-TW" sz="1200" dirty="0">
              <a:latin typeface="+mn-ea"/>
              <a:ea typeface="ＭＳ Ｐゴシック" charset="-128"/>
            </a:endParaRPr>
          </a:p>
          <a:p>
            <a:pPr eaLnBrk="1" hangingPunct="1">
              <a:lnSpc>
                <a:spcPts val="1800"/>
              </a:lnSpc>
              <a:defRPr/>
            </a:pPr>
            <a:r>
              <a:rPr lang="ja-JP" altLang="en-US" sz="1200" b="0" dirty="0">
                <a:solidFill>
                  <a:schemeClr val="tx1"/>
                </a:solidFill>
                <a:latin typeface="+mn-ea"/>
                <a:ea typeface="ＭＳ Ｐゴシック" charset="-128"/>
              </a:rPr>
              <a:t>〇〇〇〇〇〇〇〇</a:t>
            </a:r>
            <a:endParaRPr lang="zh-TW" altLang="en-US" sz="1200" b="0" dirty="0">
              <a:solidFill>
                <a:schemeClr val="tx1"/>
              </a:solidFill>
              <a:latin typeface="+mn-ea"/>
              <a:ea typeface="ＭＳ Ｐゴシック" charset="-128"/>
            </a:endParaRPr>
          </a:p>
        </p:txBody>
      </p:sp>
      <p:grpSp>
        <p:nvGrpSpPr>
          <p:cNvPr id="2" name="グループ化 1"/>
          <p:cNvGrpSpPr/>
          <p:nvPr/>
        </p:nvGrpSpPr>
        <p:grpSpPr>
          <a:xfrm>
            <a:off x="190681" y="3413432"/>
            <a:ext cx="4201015" cy="1860639"/>
            <a:chOff x="190681" y="3456948"/>
            <a:chExt cx="4201015" cy="1817123"/>
          </a:xfrm>
        </p:grpSpPr>
        <p:sp>
          <p:nvSpPr>
            <p:cNvPr id="56" name="正方形/長方形 55"/>
            <p:cNvSpPr/>
            <p:nvPr/>
          </p:nvSpPr>
          <p:spPr bwMode="auto">
            <a:xfrm>
              <a:off x="190681" y="3566161"/>
              <a:ext cx="4201015" cy="1707910"/>
            </a:xfrm>
            <a:prstGeom prst="rect">
              <a:avLst/>
            </a:prstGeom>
            <a:noFill/>
            <a:ln w="19050" cap="flat" cmpd="sng" algn="ctr">
              <a:solidFill>
                <a:schemeClr val="accent1">
                  <a:lumMod val="75000"/>
                </a:schemeClr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ja-JP" altLang="en-US" sz="1200" b="0" dirty="0">
                <a:solidFill>
                  <a:schemeClr val="tx1"/>
                </a:solidFill>
                <a:latin typeface="+mn-ea"/>
                <a:ea typeface="+mn-ea"/>
              </a:endParaRPr>
            </a:p>
          </p:txBody>
        </p:sp>
        <p:sp>
          <p:nvSpPr>
            <p:cNvPr id="57" name="AutoShape 10"/>
            <p:cNvSpPr>
              <a:spLocks noChangeArrowheads="1"/>
            </p:cNvSpPr>
            <p:nvPr/>
          </p:nvSpPr>
          <p:spPr bwMode="auto">
            <a:xfrm>
              <a:off x="217208" y="3456948"/>
              <a:ext cx="1082675" cy="218425"/>
            </a:xfrm>
            <a:prstGeom prst="roundRect">
              <a:avLst>
                <a:gd name="adj" fmla="val 19278"/>
              </a:avLst>
            </a:prstGeom>
            <a:solidFill>
              <a:schemeClr val="accent1"/>
            </a:solidFill>
            <a:ln w="12700" algn="ctr">
              <a:solidFill>
                <a:schemeClr val="accent1">
                  <a:lumMod val="75000"/>
                </a:schemeClr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1" hangingPunct="1">
                <a:defRPr/>
              </a:pPr>
              <a:r>
                <a:rPr lang="ja-JP" altLang="en-US" sz="1200" b="0" dirty="0">
                  <a:solidFill>
                    <a:schemeClr val="tx1"/>
                  </a:solidFill>
                  <a:latin typeface="+mn-ea"/>
                  <a:ea typeface="+mn-ea"/>
                </a:rPr>
                <a:t>写真・図等</a:t>
              </a:r>
              <a:endParaRPr lang="en-US" altLang="ja-JP" sz="1200" b="0" dirty="0">
                <a:solidFill>
                  <a:schemeClr val="tx1"/>
                </a:solidFill>
                <a:latin typeface="+mn-ea"/>
                <a:ea typeface="+mn-ea"/>
              </a:endParaRPr>
            </a:p>
          </p:txBody>
        </p:sp>
      </p:grpSp>
      <p:sp>
        <p:nvSpPr>
          <p:cNvPr id="58" name="角丸四角形 57"/>
          <p:cNvSpPr/>
          <p:nvPr/>
        </p:nvSpPr>
        <p:spPr>
          <a:xfrm>
            <a:off x="1181297" y="5703783"/>
            <a:ext cx="1024480" cy="230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>
                <a:solidFill>
                  <a:schemeClr val="tx1"/>
                </a:solidFill>
              </a:rPr>
              <a:t>協議会</a:t>
            </a:r>
          </a:p>
        </p:txBody>
      </p:sp>
      <p:sp>
        <p:nvSpPr>
          <p:cNvPr id="59" name="角丸四角形 58"/>
          <p:cNvSpPr/>
          <p:nvPr/>
        </p:nvSpPr>
        <p:spPr>
          <a:xfrm>
            <a:off x="2236123" y="5703783"/>
            <a:ext cx="1147038" cy="230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100" dirty="0">
              <a:solidFill>
                <a:schemeClr val="tx1"/>
              </a:solidFill>
            </a:endParaRPr>
          </a:p>
        </p:txBody>
      </p:sp>
      <p:sp>
        <p:nvSpPr>
          <p:cNvPr id="60" name="角丸四角形 59"/>
          <p:cNvSpPr/>
          <p:nvPr/>
        </p:nvSpPr>
        <p:spPr>
          <a:xfrm>
            <a:off x="3413507" y="5703783"/>
            <a:ext cx="1284836" cy="230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200" dirty="0">
              <a:solidFill>
                <a:schemeClr val="tx1"/>
              </a:solidFill>
            </a:endParaRPr>
          </a:p>
        </p:txBody>
      </p:sp>
      <p:sp>
        <p:nvSpPr>
          <p:cNvPr id="61" name="角丸四角形 60"/>
          <p:cNvSpPr/>
          <p:nvPr/>
        </p:nvSpPr>
        <p:spPr>
          <a:xfrm>
            <a:off x="4728688" y="5703783"/>
            <a:ext cx="1731715" cy="230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100" dirty="0">
              <a:solidFill>
                <a:schemeClr val="tx1"/>
              </a:solidFill>
            </a:endParaRPr>
          </a:p>
        </p:txBody>
      </p:sp>
      <p:sp>
        <p:nvSpPr>
          <p:cNvPr id="62" name="角丸四角形 61"/>
          <p:cNvSpPr/>
          <p:nvPr/>
        </p:nvSpPr>
        <p:spPr>
          <a:xfrm>
            <a:off x="6490749" y="5703783"/>
            <a:ext cx="1373318" cy="230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100" dirty="0">
              <a:solidFill>
                <a:schemeClr val="tx1"/>
              </a:solidFill>
            </a:endParaRPr>
          </a:p>
        </p:txBody>
      </p:sp>
      <p:sp>
        <p:nvSpPr>
          <p:cNvPr id="63" name="角丸四角形 62"/>
          <p:cNvSpPr/>
          <p:nvPr/>
        </p:nvSpPr>
        <p:spPr>
          <a:xfrm>
            <a:off x="7894412" y="5703783"/>
            <a:ext cx="1047186" cy="230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>
                <a:solidFill>
                  <a:schemeClr val="tx1"/>
                </a:solidFill>
              </a:rPr>
              <a:t>報告書作成</a:t>
            </a:r>
          </a:p>
        </p:txBody>
      </p:sp>
      <p:sp>
        <p:nvSpPr>
          <p:cNvPr id="64" name="正方形/長方形 62"/>
          <p:cNvSpPr>
            <a:spLocks noChangeArrowheads="1"/>
          </p:cNvSpPr>
          <p:nvPr/>
        </p:nvSpPr>
        <p:spPr bwMode="auto">
          <a:xfrm>
            <a:off x="138114" y="899556"/>
            <a:ext cx="927244" cy="204930"/>
          </a:xfrm>
          <a:prstGeom prst="rect">
            <a:avLst/>
          </a:prstGeom>
          <a:solidFill>
            <a:srgbClr val="76B531"/>
          </a:solidFill>
          <a:ln w="12700" algn="ctr">
            <a:solidFill>
              <a:srgbClr val="76B53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200" b="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背景と目的</a:t>
            </a:r>
            <a:endParaRPr lang="en-US" altLang="ja-JP" sz="1200" b="0" dirty="0">
              <a:solidFill>
                <a:schemeClr val="bg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65" name="正方形/長方形 62"/>
          <p:cNvSpPr>
            <a:spLocks noChangeArrowheads="1"/>
          </p:cNvSpPr>
          <p:nvPr/>
        </p:nvSpPr>
        <p:spPr bwMode="auto">
          <a:xfrm>
            <a:off x="4669504" y="496393"/>
            <a:ext cx="1659859" cy="237941"/>
          </a:xfrm>
          <a:prstGeom prst="rect">
            <a:avLst/>
          </a:prstGeom>
          <a:solidFill>
            <a:srgbClr val="76B531"/>
          </a:solidFill>
          <a:ln w="12700" algn="ctr">
            <a:solidFill>
              <a:srgbClr val="76B53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200" b="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実施体制・参加団体等</a:t>
            </a:r>
            <a:endParaRPr lang="en-US" altLang="ja-JP" sz="1200" b="0" dirty="0">
              <a:solidFill>
                <a:schemeClr val="bg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66" name="正方形/長方形 62"/>
          <p:cNvSpPr>
            <a:spLocks noChangeArrowheads="1"/>
          </p:cNvSpPr>
          <p:nvPr/>
        </p:nvSpPr>
        <p:spPr bwMode="auto">
          <a:xfrm>
            <a:off x="4669504" y="2050872"/>
            <a:ext cx="4272094" cy="293612"/>
          </a:xfrm>
          <a:prstGeom prst="rect">
            <a:avLst/>
          </a:prstGeom>
          <a:solidFill>
            <a:srgbClr val="76B531"/>
          </a:solidFill>
          <a:ln w="12700" algn="ctr">
            <a:solidFill>
              <a:srgbClr val="76B53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ja-JP" altLang="en-US" sz="120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事業内容（</a:t>
            </a:r>
            <a:r>
              <a:rPr lang="ja-JP" altLang="en-US" sz="1200" b="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本事業における具体的な実施項目</a:t>
            </a:r>
            <a:r>
              <a:rPr lang="ja-JP" altLang="en-US" sz="120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）</a:t>
            </a:r>
            <a:endParaRPr lang="en-US" altLang="ja-JP" sz="1200" dirty="0">
              <a:solidFill>
                <a:schemeClr val="bg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658493" y="6335153"/>
            <a:ext cx="3651269" cy="415498"/>
          </a:xfrm>
          <a:prstGeom prst="rect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1050" dirty="0"/>
              <a:t>・作成するにあたって、基本となる文字のサイズ　</a:t>
            </a:r>
            <a:r>
              <a:rPr lang="en-US" altLang="ja-JP" sz="1050" dirty="0"/>
              <a:t>10.5</a:t>
            </a:r>
            <a:r>
              <a:rPr lang="ja-JP" altLang="en-US" sz="1050" dirty="0"/>
              <a:t>ポイント</a:t>
            </a:r>
          </a:p>
          <a:p>
            <a:r>
              <a:rPr lang="en-US" altLang="ja-JP" sz="1050" dirty="0"/>
              <a:t> </a:t>
            </a:r>
            <a:r>
              <a:rPr lang="ja-JP" altLang="en-US" sz="1050" dirty="0"/>
              <a:t>・</a:t>
            </a:r>
            <a:r>
              <a:rPr lang="en-US" altLang="ja-JP" sz="1050" dirty="0"/>
              <a:t>※</a:t>
            </a:r>
            <a:r>
              <a:rPr lang="ja-JP" altLang="en-US" sz="1050" dirty="0"/>
              <a:t>印の箇所は実施主体は記入不要</a:t>
            </a:r>
            <a:endParaRPr kumimoji="1" lang="ja-JP" altLang="en-US" sz="1050" dirty="0"/>
          </a:p>
        </p:txBody>
      </p:sp>
      <p:sp>
        <p:nvSpPr>
          <p:cNvPr id="67" name="正方形/長方形 62"/>
          <p:cNvSpPr>
            <a:spLocks noChangeArrowheads="1"/>
          </p:cNvSpPr>
          <p:nvPr/>
        </p:nvSpPr>
        <p:spPr bwMode="auto">
          <a:xfrm>
            <a:off x="1089777" y="5429500"/>
            <a:ext cx="1116000" cy="193659"/>
          </a:xfrm>
          <a:prstGeom prst="rect">
            <a:avLst/>
          </a:prstGeom>
          <a:solidFill>
            <a:schemeClr val="accent2">
              <a:lumMod val="75000"/>
            </a:schemeClr>
          </a:solidFill>
          <a:ln w="12700" algn="ctr">
            <a:solidFill>
              <a:srgbClr val="76B53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200" b="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７月</a:t>
            </a:r>
            <a:endParaRPr lang="en-US" altLang="ja-JP" sz="1200" b="0" dirty="0">
              <a:solidFill>
                <a:schemeClr val="bg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68" name="正方形/長方形 62"/>
          <p:cNvSpPr>
            <a:spLocks noChangeArrowheads="1"/>
          </p:cNvSpPr>
          <p:nvPr/>
        </p:nvSpPr>
        <p:spPr bwMode="auto">
          <a:xfrm>
            <a:off x="2221296" y="5429500"/>
            <a:ext cx="1116000" cy="193659"/>
          </a:xfrm>
          <a:prstGeom prst="rect">
            <a:avLst/>
          </a:prstGeom>
          <a:solidFill>
            <a:schemeClr val="accent2">
              <a:lumMod val="75000"/>
            </a:schemeClr>
          </a:solidFill>
          <a:ln w="12700" algn="ctr">
            <a:solidFill>
              <a:srgbClr val="76B53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200" b="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８月</a:t>
            </a:r>
            <a:endParaRPr lang="en-US" altLang="ja-JP" sz="1200" b="0" dirty="0">
              <a:solidFill>
                <a:schemeClr val="bg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69" name="正方形/長方形 62"/>
          <p:cNvSpPr>
            <a:spLocks noChangeArrowheads="1"/>
          </p:cNvSpPr>
          <p:nvPr/>
        </p:nvSpPr>
        <p:spPr bwMode="auto">
          <a:xfrm>
            <a:off x="3352815" y="5429500"/>
            <a:ext cx="1116000" cy="193659"/>
          </a:xfrm>
          <a:prstGeom prst="rect">
            <a:avLst/>
          </a:prstGeom>
          <a:solidFill>
            <a:schemeClr val="accent2">
              <a:lumMod val="75000"/>
            </a:schemeClr>
          </a:solidFill>
          <a:ln w="12700" algn="ctr">
            <a:solidFill>
              <a:srgbClr val="76B53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200" b="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９月</a:t>
            </a:r>
            <a:endParaRPr lang="en-US" altLang="ja-JP" sz="1200" b="0" dirty="0">
              <a:solidFill>
                <a:schemeClr val="bg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70" name="正方形/長方形 62"/>
          <p:cNvSpPr>
            <a:spLocks noChangeArrowheads="1"/>
          </p:cNvSpPr>
          <p:nvPr/>
        </p:nvSpPr>
        <p:spPr bwMode="auto">
          <a:xfrm>
            <a:off x="4484334" y="5429500"/>
            <a:ext cx="1116000" cy="193659"/>
          </a:xfrm>
          <a:prstGeom prst="rect">
            <a:avLst/>
          </a:prstGeom>
          <a:solidFill>
            <a:schemeClr val="accent2">
              <a:lumMod val="75000"/>
            </a:schemeClr>
          </a:solidFill>
          <a:ln w="12700" algn="ctr">
            <a:solidFill>
              <a:srgbClr val="76B53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200" b="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１０月</a:t>
            </a:r>
            <a:endParaRPr lang="en-US" altLang="ja-JP" sz="1200" b="0" dirty="0">
              <a:solidFill>
                <a:schemeClr val="bg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71" name="正方形/長方形 62"/>
          <p:cNvSpPr>
            <a:spLocks noChangeArrowheads="1"/>
          </p:cNvSpPr>
          <p:nvPr/>
        </p:nvSpPr>
        <p:spPr bwMode="auto">
          <a:xfrm>
            <a:off x="5615853" y="5429500"/>
            <a:ext cx="1116000" cy="193659"/>
          </a:xfrm>
          <a:prstGeom prst="rect">
            <a:avLst/>
          </a:prstGeom>
          <a:solidFill>
            <a:schemeClr val="accent2">
              <a:lumMod val="75000"/>
            </a:schemeClr>
          </a:solidFill>
          <a:ln w="12700" algn="ctr">
            <a:solidFill>
              <a:srgbClr val="76B53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200" b="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１１月</a:t>
            </a:r>
            <a:endParaRPr lang="en-US" altLang="ja-JP" sz="1200" b="0" dirty="0">
              <a:solidFill>
                <a:schemeClr val="bg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72" name="正方形/長方形 62"/>
          <p:cNvSpPr>
            <a:spLocks noChangeArrowheads="1"/>
          </p:cNvSpPr>
          <p:nvPr/>
        </p:nvSpPr>
        <p:spPr bwMode="auto">
          <a:xfrm>
            <a:off x="6747372" y="5429500"/>
            <a:ext cx="1116000" cy="193659"/>
          </a:xfrm>
          <a:prstGeom prst="rect">
            <a:avLst/>
          </a:prstGeom>
          <a:solidFill>
            <a:schemeClr val="accent2">
              <a:lumMod val="75000"/>
            </a:schemeClr>
          </a:solidFill>
          <a:ln w="12700" algn="ctr">
            <a:solidFill>
              <a:srgbClr val="76B53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200" b="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１２月</a:t>
            </a:r>
            <a:endParaRPr lang="en-US" altLang="ja-JP" sz="1200" b="0" dirty="0">
              <a:solidFill>
                <a:schemeClr val="bg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73" name="正方形/長方形 62"/>
          <p:cNvSpPr>
            <a:spLocks noChangeArrowheads="1"/>
          </p:cNvSpPr>
          <p:nvPr/>
        </p:nvSpPr>
        <p:spPr bwMode="auto">
          <a:xfrm>
            <a:off x="7878893" y="5429500"/>
            <a:ext cx="1116000" cy="193659"/>
          </a:xfrm>
          <a:prstGeom prst="rect">
            <a:avLst/>
          </a:prstGeom>
          <a:solidFill>
            <a:schemeClr val="accent2">
              <a:lumMod val="75000"/>
            </a:schemeClr>
          </a:solidFill>
          <a:ln w="12700" algn="ctr">
            <a:solidFill>
              <a:srgbClr val="76B53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200" b="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１月</a:t>
            </a:r>
            <a:endParaRPr lang="en-US" altLang="ja-JP" sz="1200" b="0" dirty="0">
              <a:solidFill>
                <a:schemeClr val="bg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74" name="正方形/長方形 73"/>
          <p:cNvSpPr/>
          <p:nvPr/>
        </p:nvSpPr>
        <p:spPr>
          <a:xfrm>
            <a:off x="641769" y="2554072"/>
            <a:ext cx="354794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ja-JP" altLang="en-US" sz="1200" dirty="0">
                <a:solidFill>
                  <a:srgbClr val="FF0000"/>
                </a:solidFill>
                <a:ea typeface="ＭＳ Ｐゴシック" charset="-128"/>
              </a:rPr>
              <a:t>本事業で取り上げる木材供給体制・流通の考え方や</a:t>
            </a:r>
            <a:endParaRPr lang="en-US" altLang="ja-JP" sz="1200" dirty="0">
              <a:solidFill>
                <a:srgbClr val="FF0000"/>
              </a:solidFill>
              <a:ea typeface="ＭＳ Ｐゴシック" charset="-128"/>
            </a:endParaRPr>
          </a:p>
          <a:p>
            <a:pPr lvl="0">
              <a:defRPr/>
            </a:pPr>
            <a:r>
              <a:rPr lang="ja-JP" altLang="en-US" sz="1200" dirty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charset="-128"/>
              </a:rPr>
              <a:t>木材製品についての概要や特徴を紹介してください。</a:t>
            </a:r>
            <a:endParaRPr lang="zh-TW" altLang="en-US" sz="1200" dirty="0">
              <a:solidFill>
                <a:prstClr val="black"/>
              </a:solidFill>
              <a:latin typeface="新細明體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668536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755</TotalTime>
  <Words>336</Words>
  <Application>Microsoft Office PowerPoint</Application>
  <PresentationFormat>画面に合わせる (4:3)</PresentationFormat>
  <Paragraphs>92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9" baseType="lpstr">
      <vt:lpstr>HGP創英角ｺﾞｼｯｸUB</vt:lpstr>
      <vt:lpstr>ＭＳ Ｐゴシック</vt:lpstr>
      <vt:lpstr>新細明體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soumu26</dc:creator>
  <cp:lastModifiedBy>Wataru Ikeda</cp:lastModifiedBy>
  <cp:revision>33</cp:revision>
  <cp:lastPrinted>2023-05-02T06:21:19Z</cp:lastPrinted>
  <dcterms:created xsi:type="dcterms:W3CDTF">2018-05-07T04:52:20Z</dcterms:created>
  <dcterms:modified xsi:type="dcterms:W3CDTF">2023-06-13T07:18:12Z</dcterms:modified>
</cp:coreProperties>
</file>